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77" r:id="rId5"/>
    <p:sldId id="258" r:id="rId6"/>
    <p:sldId id="27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005" y="5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1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7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7"/>
            <a:ext cx="762000" cy="365125"/>
          </a:xfrm>
        </p:spPr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4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1535114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362202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362202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2" y="1524002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7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F8407EC-0BE2-4BF2-A6AC-528BF1BB0C0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7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7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86495CC-D1EE-405A-954C-BD37751FC14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  <a14:imgEffect>
                      <a14:saturation sat="55000"/>
                    </a14:imgEffect>
                    <a14:imgEffect>
                      <a14:brightnessContrast bright="-43000" contrast="-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13836">
            <a:off x="-1382397" y="1474377"/>
            <a:ext cx="11674751" cy="3947645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0"/>
              </a:schemeClr>
            </a:glow>
            <a:outerShdw dist="35921" dir="2700000" algn="ctr" rotWithShape="0">
              <a:schemeClr val="bg2">
                <a:alpha val="1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8229600" cy="1295400"/>
          </a:xfrm>
        </p:spPr>
        <p:txBody>
          <a:bodyPr>
            <a:normAutofit fontScale="90000"/>
          </a:bodyPr>
          <a:lstStyle/>
          <a:p>
            <a:br>
              <a:rPr lang="en-US" sz="3500" dirty="0"/>
            </a:br>
            <a:r>
              <a:rPr lang="en-US" sz="3500" dirty="0"/>
              <a:t>Budget Development Update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352800"/>
            <a:ext cx="6400800" cy="1752600"/>
          </a:xfrm>
        </p:spPr>
        <p:txBody>
          <a:bodyPr/>
          <a:lstStyle/>
          <a:p>
            <a:r>
              <a:rPr lang="en-US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</a:rPr>
              <a:t>College Council</a:t>
            </a:r>
          </a:p>
          <a:p>
            <a:r>
              <a:rPr lang="en-US" sz="2000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</a:rPr>
              <a:t>May 13, 2015</a:t>
            </a:r>
          </a:p>
        </p:txBody>
      </p:sp>
    </p:spTree>
    <p:extLst>
      <p:ext uri="{BB962C8B-B14F-4D97-AF65-F5344CB8AC3E}">
        <p14:creationId xmlns:p14="http://schemas.microsoft.com/office/powerpoint/2010/main" val="2166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did the Increased Revenue Go??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Inflation of supply costs</a:t>
            </a:r>
          </a:p>
          <a:p>
            <a:r>
              <a:rPr lang="en-US" dirty="0"/>
              <a:t>Inflation of contracted services costs</a:t>
            </a:r>
          </a:p>
          <a:p>
            <a:r>
              <a:rPr lang="en-US" dirty="0"/>
              <a:t>Additional regulatory requirements and costs</a:t>
            </a:r>
          </a:p>
          <a:p>
            <a:r>
              <a:rPr lang="en-US" dirty="0"/>
              <a:t>Institutionalized Positions $300,000 this year alone. </a:t>
            </a:r>
          </a:p>
          <a:p>
            <a:r>
              <a:rPr lang="en-US" dirty="0"/>
              <a:t>Increase in FTES – equates to more supplies, services, adjunct faculty</a:t>
            </a:r>
          </a:p>
          <a:p>
            <a:r>
              <a:rPr lang="en-US" dirty="0"/>
              <a:t>Increase in Adjunct Faculty rates to $60/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CALPERS increases</a:t>
            </a:r>
          </a:p>
          <a:p>
            <a:r>
              <a:rPr lang="en-US" dirty="0"/>
              <a:t>Step and Column Increases</a:t>
            </a:r>
          </a:p>
          <a:p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6935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The Budget Development Process</a:t>
            </a: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Developmental Budget FY 15-16</a:t>
            </a: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Round One</a:t>
            </a: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Round Two</a:t>
            </a:r>
          </a:p>
          <a:p>
            <a:pPr marL="137160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/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85216" lvl="1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85216" lvl="1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0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Development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Budget Development Calendar</a:t>
            </a:r>
          </a:p>
          <a:p>
            <a:pPr lvl="2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January - September</a:t>
            </a:r>
          </a:p>
          <a:p>
            <a:pPr marL="585216" lvl="1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Based on assumptions</a:t>
            </a:r>
          </a:p>
          <a:p>
            <a:pPr marL="585216" lvl="1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Iterative Process of adjustments</a:t>
            </a:r>
          </a:p>
          <a:p>
            <a:pPr lvl="1"/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85216" lvl="1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85216" lvl="1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752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Developmental Budget FY 15-16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Questica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137160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Position Control</a:t>
            </a:r>
          </a:p>
          <a:p>
            <a:pPr marL="137160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New Resource Allocation Model</a:t>
            </a:r>
          </a:p>
          <a:p>
            <a:pPr lvl="1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Fully funding SBVC for a fixed FTES</a:t>
            </a:r>
          </a:p>
          <a:p>
            <a:pPr lvl="1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Increasing guaranteed revenue for SBVC</a:t>
            </a:r>
          </a:p>
          <a:p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/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85216" lvl="1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85216" lvl="1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53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Developmental Budget</a:t>
            </a:r>
            <a:br>
              <a:rPr lang="en-US" dirty="0"/>
            </a:br>
            <a:r>
              <a:rPr lang="en-US" dirty="0"/>
              <a:t>Round 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CHC, Valley, District Office - Over Forecast</a:t>
            </a:r>
          </a:p>
          <a:p>
            <a:endParaRPr lang="en-US" dirty="0"/>
          </a:p>
          <a:p>
            <a:pPr lvl="1"/>
            <a:r>
              <a:rPr lang="en-US" dirty="0"/>
              <a:t>Crafton Over Forecast 	$940,063</a:t>
            </a:r>
          </a:p>
          <a:p>
            <a:pPr lvl="1"/>
            <a:r>
              <a:rPr lang="en-US" dirty="0"/>
              <a:t>Valley Over Forecast 		$980,424</a:t>
            </a:r>
          </a:p>
          <a:p>
            <a:pPr lvl="1"/>
            <a:r>
              <a:rPr lang="en-US" dirty="0"/>
              <a:t>District Office Over Forecast 	</a:t>
            </a:r>
            <a:r>
              <a:rPr lang="en-US" u="sng" dirty="0"/>
              <a:t>$564,328</a:t>
            </a:r>
          </a:p>
          <a:p>
            <a:pPr marL="585216" lvl="1" indent="0">
              <a:buNone/>
            </a:pPr>
            <a:r>
              <a:rPr lang="en-US" dirty="0"/>
              <a:t>			Total		$2,487,815</a:t>
            </a:r>
          </a:p>
          <a:p>
            <a:pPr marL="2185416" lvl="8" indent="0">
              <a:buNone/>
            </a:pPr>
            <a:endParaRPr lang="en-US" u="sng" dirty="0"/>
          </a:p>
          <a:p>
            <a:pPr lvl="1"/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1096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District Budget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Adjustments Made Prior to DBC Presentation</a:t>
            </a:r>
          </a:p>
          <a:p>
            <a:endParaRPr lang="en-US" dirty="0"/>
          </a:p>
          <a:p>
            <a:pPr lvl="1"/>
            <a:r>
              <a:rPr lang="en-US" dirty="0"/>
              <a:t>Crafton Over Forecast 		$603,204</a:t>
            </a:r>
          </a:p>
          <a:p>
            <a:pPr lvl="1"/>
            <a:r>
              <a:rPr lang="en-US" dirty="0"/>
              <a:t>Valley Over Forecast 		$1,052,246</a:t>
            </a:r>
          </a:p>
          <a:p>
            <a:pPr lvl="1"/>
            <a:r>
              <a:rPr lang="en-US" dirty="0"/>
              <a:t>District Office Over Forecast 	</a:t>
            </a:r>
            <a:r>
              <a:rPr lang="en-US" u="sng" dirty="0"/>
              <a:t>$301,531</a:t>
            </a:r>
          </a:p>
          <a:p>
            <a:pPr marL="585216" lvl="1" indent="0">
              <a:buNone/>
            </a:pPr>
            <a:r>
              <a:rPr lang="en-US" dirty="0"/>
              <a:t>			Total		$1,956,981</a:t>
            </a:r>
          </a:p>
          <a:p>
            <a:pPr marL="2185416" lvl="8" indent="0">
              <a:buNone/>
            </a:pPr>
            <a:endParaRPr lang="en-US" u="sng" dirty="0"/>
          </a:p>
          <a:p>
            <a:pPr marL="2185416" lvl="8" indent="0">
              <a:buNone/>
            </a:pPr>
            <a:endParaRPr lang="en-US" u="sng" dirty="0"/>
          </a:p>
          <a:p>
            <a:r>
              <a:rPr lang="en-US" dirty="0"/>
              <a:t>Valley College did not make adjustments prior to the DBC meeting.</a:t>
            </a:r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40715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Developmental Budget</a:t>
            </a:r>
            <a:br>
              <a:rPr lang="en-US" dirty="0"/>
            </a:br>
            <a:r>
              <a:rPr lang="en-US" dirty="0"/>
              <a:t>Round Two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Valley Adjustments as of Tuesday May 12</a:t>
            </a:r>
          </a:p>
          <a:p>
            <a:endParaRPr lang="en-US" dirty="0"/>
          </a:p>
          <a:p>
            <a:pPr lvl="1"/>
            <a:r>
              <a:rPr lang="en-US" dirty="0"/>
              <a:t>Crafton Over Forecast 	$</a:t>
            </a:r>
            <a:r>
              <a:rPr lang="en-US" dirty="0">
                <a:solidFill>
                  <a:srgbClr val="FFFF00"/>
                </a:solidFill>
              </a:rPr>
              <a:t>?</a:t>
            </a:r>
          </a:p>
          <a:p>
            <a:pPr lvl="1"/>
            <a:r>
              <a:rPr lang="en-US" dirty="0"/>
              <a:t>Valley Over Forecast 		On Budget</a:t>
            </a:r>
          </a:p>
          <a:p>
            <a:pPr lvl="1"/>
            <a:r>
              <a:rPr lang="en-US" dirty="0"/>
              <a:t>District Office Over Forecast 	$</a:t>
            </a:r>
            <a:r>
              <a:rPr lang="en-US" dirty="0">
                <a:solidFill>
                  <a:srgbClr val="FFFF00"/>
                </a:solidFill>
              </a:rPr>
              <a:t>?</a:t>
            </a:r>
          </a:p>
          <a:p>
            <a:pPr marL="585216" lvl="1" indent="0">
              <a:buNone/>
            </a:pPr>
            <a:r>
              <a:rPr lang="en-US" dirty="0"/>
              <a:t>			Total		$</a:t>
            </a:r>
            <a:r>
              <a:rPr lang="en-US" dirty="0">
                <a:solidFill>
                  <a:srgbClr val="FFFF00"/>
                </a:solidFill>
              </a:rPr>
              <a:t>?</a:t>
            </a:r>
          </a:p>
          <a:p>
            <a:pPr marL="2185416" lvl="8" indent="0">
              <a:buNone/>
            </a:pPr>
            <a:endParaRPr lang="en-US" u="sng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97768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Our Tentative Budget Adjustments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$	300,000	Position Control Corrections</a:t>
            </a:r>
          </a:p>
          <a:p>
            <a:r>
              <a:rPr lang="en-US" dirty="0"/>
              <a:t>$	300,000	Salary Savings Forecast</a:t>
            </a:r>
          </a:p>
          <a:p>
            <a:r>
              <a:rPr lang="en-US" dirty="0"/>
              <a:t>$  200,000	Adjunct Faculty Adjustment</a:t>
            </a:r>
          </a:p>
          <a:p>
            <a:r>
              <a:rPr lang="en-US" dirty="0"/>
              <a:t>$	  50,000	Marketing Expense Adjustment</a:t>
            </a:r>
          </a:p>
          <a:p>
            <a:r>
              <a:rPr lang="en-US" dirty="0"/>
              <a:t>$	202,246	Campus Wide Supplies/Contracts</a:t>
            </a:r>
          </a:p>
          <a:p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05278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Governor’s May Revise - May 14– State Revenue is up Potential Change in Revenue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/>
              <a:t>District Office Assessment Adjustment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Valley College Adjustment in response to Revenue and Assessment Corrections</a:t>
            </a:r>
          </a:p>
          <a:p>
            <a:pPr marL="137160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marL="585216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11992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B2F9F0AE74804094924C7D033E119D" ma:contentTypeVersion="11" ma:contentTypeDescription="Create a new document." ma:contentTypeScope="" ma:versionID="b59715e76babe87e300187fa927deec7">
  <xsd:schema xmlns:xsd="http://www.w3.org/2001/XMLSchema" xmlns:xs="http://www.w3.org/2001/XMLSchema" xmlns:p="http://schemas.microsoft.com/office/2006/metadata/properties" xmlns:ns2="8a6fd48c-ac4f-4e3c-96d5-bb37bb1b8570" xmlns:ns3="72c0afcf-037f-4d83-93f6-74581a3122f0" targetNamespace="http://schemas.microsoft.com/office/2006/metadata/properties" ma:root="true" ma:fieldsID="44f7a4623e00e0cb6c8362d8b6298142" ns2:_="" ns3:_="">
    <xsd:import namespace="8a6fd48c-ac4f-4e3c-96d5-bb37bb1b8570"/>
    <xsd:import namespace="72c0afcf-037f-4d83-93f6-74581a3122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fd48c-ac4f-4e3c-96d5-bb37bb1b85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c0afcf-037f-4d83-93f6-74581a3122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FEBEAA-81A5-4A93-83E2-4EF03B4D93F5}"/>
</file>

<file path=customXml/itemProps2.xml><?xml version="1.0" encoding="utf-8"?>
<ds:datastoreItem xmlns:ds="http://schemas.openxmlformats.org/officeDocument/2006/customXml" ds:itemID="{661F13F2-DA40-406C-A1D4-8ECD7856A7D8}"/>
</file>

<file path=customXml/itemProps3.xml><?xml version="1.0" encoding="utf-8"?>
<ds:datastoreItem xmlns:ds="http://schemas.openxmlformats.org/officeDocument/2006/customXml" ds:itemID="{060F1CCD-B3FF-4921-BC8E-96349E45CE1A}"/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1006</TotalTime>
  <Words>328</Words>
  <Application>Microsoft Office PowerPoint</Application>
  <PresentationFormat>On-screen Show (4:3)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Book Antiqua</vt:lpstr>
      <vt:lpstr>Lucida Sans</vt:lpstr>
      <vt:lpstr>Wingdings</vt:lpstr>
      <vt:lpstr>Wingdings 2</vt:lpstr>
      <vt:lpstr>Wingdings 3</vt:lpstr>
      <vt:lpstr>Apex</vt:lpstr>
      <vt:lpstr> Budget Development Update </vt:lpstr>
      <vt:lpstr>Agenda</vt:lpstr>
      <vt:lpstr>Budget Development Process</vt:lpstr>
      <vt:lpstr>Developmental Budget FY 15-16</vt:lpstr>
      <vt:lpstr>Developmental Budget Round One</vt:lpstr>
      <vt:lpstr>District Budget Committee</vt:lpstr>
      <vt:lpstr>Developmental Budget Round Two</vt:lpstr>
      <vt:lpstr>Our Tentative Budget Adjustments</vt:lpstr>
      <vt:lpstr>Next Steps</vt:lpstr>
      <vt:lpstr>Where did the Increased Revenue Go??</vt:lpstr>
    </vt:vector>
  </TitlesOfParts>
  <Company>SBCCD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Stark, Scott</dc:creator>
  <cp:lastModifiedBy>Stark, Scott R</cp:lastModifiedBy>
  <cp:revision>86</cp:revision>
  <dcterms:created xsi:type="dcterms:W3CDTF">2015-02-27T17:33:07Z</dcterms:created>
  <dcterms:modified xsi:type="dcterms:W3CDTF">2020-07-15T01:43:00Z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0x01010085B2F9F0AE74804094924C7D033E119D</vt:lpwstr>
  </property>
</Properties>
</file>